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27" roundtripDataSignature="AMtx7miM4hlS+JYzNayWdebPrJy5CtnOx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7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9" name="Google Shape;99;p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73" name="Google Shape;173;p10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81" name="Google Shape;181;p1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89" name="Google Shape;189;p1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97" name="Google Shape;197;p1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06" name="Google Shape;206;p14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3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15" name="Google Shape;215;p3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3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23" name="Google Shape;223;p3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3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31" name="Google Shape;231;p3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39" name="Google Shape;239;p15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48" name="Google Shape;248;p16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9" name="Google Shape;109;p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57" name="Google Shape;257;p17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66" name="Google Shape;266;p18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7" name="Google Shape;117;p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5" name="Google Shape;125;p4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3" name="Google Shape;133;p5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1" name="Google Shape;141;p6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9" name="Google Shape;149;p7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7" name="Google Shape;157;p8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5" name="Google Shape;165;p9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20"/>
          <p:cNvSpPr txBox="1"/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0"/>
          <p:cNvSpPr txBox="1"/>
          <p:nvPr>
            <p:ph idx="1" type="body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22" name="Google Shape;22;p20"/>
          <p:cNvSpPr txBox="1"/>
          <p:nvPr>
            <p:ph idx="10" type="dt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20"/>
          <p:cNvSpPr txBox="1"/>
          <p:nvPr>
            <p:ph idx="12" type="sldNum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9"/>
          <p:cNvSpPr txBox="1"/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29"/>
          <p:cNvSpPr txBox="1"/>
          <p:nvPr>
            <p:ph idx="1" type="body"/>
          </p:nvPr>
        </p:nvSpPr>
        <p:spPr>
          <a:xfrm rot="5400000">
            <a:off x="2583179" y="85514"/>
            <a:ext cx="4023360" cy="75438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45700" spcFirstLastPara="1" rIns="4570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86" name="Google Shape;86;p29"/>
          <p:cNvSpPr txBox="1"/>
          <p:nvPr>
            <p:ph idx="10" type="dt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29"/>
          <p:cNvSpPr txBox="1"/>
          <p:nvPr>
            <p:ph idx="11" type="ftr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8" name="Google Shape;88;p29"/>
          <p:cNvSpPr txBox="1"/>
          <p:nvPr>
            <p:ph idx="12" type="sldNum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showMasterSp="0" type="vertTitleAndTx">
  <p:cSld name="VERTICAL_TITLE_AND_VERTICAL_TEXT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30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30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30"/>
          <p:cNvSpPr txBox="1"/>
          <p:nvPr>
            <p:ph type="title"/>
          </p:nvPr>
        </p:nvSpPr>
        <p:spPr>
          <a:xfrm rot="5400000">
            <a:off x="4650802" y="2307652"/>
            <a:ext cx="5757421" cy="19716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30"/>
          <p:cNvSpPr txBox="1"/>
          <p:nvPr>
            <p:ph idx="1" type="body"/>
          </p:nvPr>
        </p:nvSpPr>
        <p:spPr>
          <a:xfrm rot="5400000">
            <a:off x="650303" y="393126"/>
            <a:ext cx="5757420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45700" spcFirstLastPara="1" rIns="4570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94" name="Google Shape;94;p30"/>
          <p:cNvSpPr txBox="1"/>
          <p:nvPr>
            <p:ph idx="10" type="dt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30"/>
          <p:cNvSpPr txBox="1"/>
          <p:nvPr>
            <p:ph idx="11" type="ftr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6" name="Google Shape;96;p30"/>
          <p:cNvSpPr txBox="1"/>
          <p:nvPr>
            <p:ph idx="12" type="sldNum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1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6;p21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21"/>
          <p:cNvSpPr txBox="1"/>
          <p:nvPr>
            <p:ph type="ctrTitle"/>
          </p:nvPr>
        </p:nvSpPr>
        <p:spPr>
          <a:xfrm>
            <a:off x="822960" y="758952"/>
            <a:ext cx="7543800" cy="35661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8000"/>
              <a:buFont typeface="Calibri"/>
              <a:buNone/>
              <a:defRPr sz="8000">
                <a:solidFill>
                  <a:srgbClr val="262626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1"/>
          <p:cNvSpPr txBox="1"/>
          <p:nvPr>
            <p:ph idx="1" type="subTitle"/>
          </p:nvPr>
        </p:nvSpPr>
        <p:spPr>
          <a:xfrm>
            <a:off x="825038" y="4455621"/>
            <a:ext cx="7543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None/>
              <a:defRPr sz="2400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29" name="Google Shape;29;p21"/>
          <p:cNvSpPr txBox="1"/>
          <p:nvPr>
            <p:ph idx="10" type="dt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21"/>
          <p:cNvSpPr txBox="1"/>
          <p:nvPr>
            <p:ph idx="11" type="ftr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1" name="Google Shape;31;p21"/>
          <p:cNvSpPr txBox="1"/>
          <p:nvPr>
            <p:ph idx="12" type="sldNum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32" name="Google Shape;32;p21"/>
          <p:cNvCxnSpPr/>
          <p:nvPr/>
        </p:nvCxnSpPr>
        <p:spPr>
          <a:xfrm>
            <a:off x="905744" y="4343400"/>
            <a:ext cx="7406640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showMasterSp="0" type="secHead">
  <p:cSld name="SECTION_HEADER">
    <p:bg>
      <p:bgPr>
        <a:solidFill>
          <a:schemeClr val="lt1"/>
        </a:solidFill>
      </p:bgPr>
    </p:bg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2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35;p22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36;p22"/>
          <p:cNvSpPr txBox="1"/>
          <p:nvPr>
            <p:ph type="title"/>
          </p:nvPr>
        </p:nvSpPr>
        <p:spPr>
          <a:xfrm>
            <a:off x="822960" y="758952"/>
            <a:ext cx="7543800" cy="35661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8000"/>
              <a:buFont typeface="Calibri"/>
              <a:buNone/>
              <a:defRPr b="0" sz="8000">
                <a:solidFill>
                  <a:srgbClr val="262626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22"/>
          <p:cNvSpPr txBox="1"/>
          <p:nvPr>
            <p:ph idx="1" type="body"/>
          </p:nvPr>
        </p:nvSpPr>
        <p:spPr>
          <a:xfrm>
            <a:off x="822960" y="4453128"/>
            <a:ext cx="7543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None/>
              <a:defRPr sz="2400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8" name="Google Shape;38;p22"/>
          <p:cNvSpPr txBox="1"/>
          <p:nvPr>
            <p:ph idx="10" type="dt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2"/>
          <p:cNvSpPr txBox="1"/>
          <p:nvPr>
            <p:ph idx="12" type="sldNum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40" name="Google Shape;40;p22"/>
          <p:cNvCxnSpPr/>
          <p:nvPr/>
        </p:nvCxnSpPr>
        <p:spPr>
          <a:xfrm>
            <a:off x="905744" y="4343400"/>
            <a:ext cx="7406640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3"/>
          <p:cNvSpPr txBox="1"/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23"/>
          <p:cNvSpPr txBox="1"/>
          <p:nvPr>
            <p:ph idx="1" type="body"/>
          </p:nvPr>
        </p:nvSpPr>
        <p:spPr>
          <a:xfrm>
            <a:off x="822960" y="1845734"/>
            <a:ext cx="370332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44" name="Google Shape;44;p23"/>
          <p:cNvSpPr txBox="1"/>
          <p:nvPr>
            <p:ph idx="2" type="body"/>
          </p:nvPr>
        </p:nvSpPr>
        <p:spPr>
          <a:xfrm>
            <a:off x="4663440" y="1845736"/>
            <a:ext cx="3703320" cy="40233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45" name="Google Shape;45;p23"/>
          <p:cNvSpPr txBox="1"/>
          <p:nvPr>
            <p:ph idx="10" type="dt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23"/>
          <p:cNvSpPr txBox="1"/>
          <p:nvPr>
            <p:ph idx="12" type="sldNum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4"/>
          <p:cNvSpPr txBox="1"/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4"/>
          <p:cNvSpPr txBox="1"/>
          <p:nvPr>
            <p:ph idx="1" type="body"/>
          </p:nvPr>
        </p:nvSpPr>
        <p:spPr>
          <a:xfrm>
            <a:off x="822960" y="1846052"/>
            <a:ext cx="3703320" cy="7362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 b="0" sz="2000" cap="none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50" name="Google Shape;50;p24"/>
          <p:cNvSpPr txBox="1"/>
          <p:nvPr>
            <p:ph idx="2" type="body"/>
          </p:nvPr>
        </p:nvSpPr>
        <p:spPr>
          <a:xfrm>
            <a:off x="822960" y="2582334"/>
            <a:ext cx="3703320" cy="32867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51" name="Google Shape;51;p24"/>
          <p:cNvSpPr txBox="1"/>
          <p:nvPr>
            <p:ph idx="3" type="body"/>
          </p:nvPr>
        </p:nvSpPr>
        <p:spPr>
          <a:xfrm>
            <a:off x="4663440" y="1846052"/>
            <a:ext cx="3703320" cy="7362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 b="0" sz="2000" cap="none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52" name="Google Shape;52;p24"/>
          <p:cNvSpPr txBox="1"/>
          <p:nvPr>
            <p:ph idx="4" type="body"/>
          </p:nvPr>
        </p:nvSpPr>
        <p:spPr>
          <a:xfrm>
            <a:off x="4663440" y="2582334"/>
            <a:ext cx="3703320" cy="32867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53" name="Google Shape;53;p24"/>
          <p:cNvSpPr txBox="1"/>
          <p:nvPr>
            <p:ph idx="10" type="dt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24"/>
          <p:cNvSpPr txBox="1"/>
          <p:nvPr>
            <p:ph idx="12" type="sldNum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5"/>
          <p:cNvSpPr txBox="1"/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5"/>
          <p:cNvSpPr txBox="1"/>
          <p:nvPr>
            <p:ph idx="10" type="dt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25"/>
          <p:cNvSpPr txBox="1"/>
          <p:nvPr>
            <p:ph idx="12" type="sldNum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showMasterSp="0" type="blank">
  <p:cSld name="BLANK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26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26"/>
          <p:cNvSpPr txBox="1"/>
          <p:nvPr>
            <p:ph idx="10" type="dt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6"/>
          <p:cNvSpPr txBox="1"/>
          <p:nvPr>
            <p:ph idx="11" type="ftr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26"/>
          <p:cNvSpPr txBox="1"/>
          <p:nvPr>
            <p:ph idx="12" type="sldNum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showMasterSp="0" type="objTx">
  <p:cSld name="OBJECT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27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27"/>
          <p:cNvSpPr txBox="1"/>
          <p:nvPr>
            <p:ph type="title"/>
          </p:nvPr>
        </p:nvSpPr>
        <p:spPr>
          <a:xfrm>
            <a:off x="342900" y="594359"/>
            <a:ext cx="2400300" cy="2286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alibri"/>
              <a:buNone/>
              <a:defRPr b="0" sz="36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27"/>
          <p:cNvSpPr txBox="1"/>
          <p:nvPr>
            <p:ph idx="1" type="body"/>
          </p:nvPr>
        </p:nvSpPr>
        <p:spPr>
          <a:xfrm>
            <a:off x="3460237" y="731520"/>
            <a:ext cx="5009393" cy="525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70" name="Google Shape;70;p27"/>
          <p:cNvSpPr txBox="1"/>
          <p:nvPr>
            <p:ph idx="2" type="body"/>
          </p:nvPr>
        </p:nvSpPr>
        <p:spPr>
          <a:xfrm>
            <a:off x="342900" y="2926080"/>
            <a:ext cx="2400300" cy="33791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FFFFFF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71" name="Google Shape;71;p27"/>
          <p:cNvSpPr txBox="1"/>
          <p:nvPr>
            <p:ph idx="10" type="dt"/>
          </p:nvPr>
        </p:nvSpPr>
        <p:spPr>
          <a:xfrm>
            <a:off x="349134" y="6459786"/>
            <a:ext cx="196388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7"/>
          <p:cNvSpPr txBox="1"/>
          <p:nvPr>
            <p:ph idx="11" type="ftr"/>
          </p:nvPr>
        </p:nvSpPr>
        <p:spPr>
          <a:xfrm>
            <a:off x="3600450" y="6459786"/>
            <a:ext cx="34861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3" name="Google Shape;73;p27"/>
          <p:cNvSpPr txBox="1"/>
          <p:nvPr>
            <p:ph idx="12" type="sldNum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showMasterSp="0" type="picTx">
  <p:cSld name="PICTURE_WITH_CAPTION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8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2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28"/>
          <p:cNvSpPr txBox="1"/>
          <p:nvPr>
            <p:ph type="title"/>
          </p:nvPr>
        </p:nvSpPr>
        <p:spPr>
          <a:xfrm>
            <a:off x="822960" y="5074920"/>
            <a:ext cx="7589520" cy="82296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alibri"/>
              <a:buNone/>
              <a:defRPr b="0" sz="36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8"/>
          <p:cNvSpPr/>
          <p:nvPr>
            <p:ph idx="2" type="pic"/>
          </p:nvPr>
        </p:nvSpPr>
        <p:spPr>
          <a:xfrm>
            <a:off x="12" y="0"/>
            <a:ext cx="9143989" cy="4915076"/>
          </a:xfrm>
          <a:prstGeom prst="rect">
            <a:avLst/>
          </a:prstGeom>
          <a:noFill/>
          <a:ln>
            <a:noFill/>
          </a:ln>
        </p:spPr>
      </p:sp>
      <p:sp>
        <p:nvSpPr>
          <p:cNvPr id="79" name="Google Shape;79;p28"/>
          <p:cNvSpPr txBox="1"/>
          <p:nvPr>
            <p:ph idx="1" type="body"/>
          </p:nvPr>
        </p:nvSpPr>
        <p:spPr>
          <a:xfrm>
            <a:off x="822959" y="5907024"/>
            <a:ext cx="7589520" cy="5943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FFFFFF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80" name="Google Shape;80;p28"/>
          <p:cNvSpPr txBox="1"/>
          <p:nvPr>
            <p:ph idx="10" type="dt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28"/>
          <p:cNvSpPr txBox="1"/>
          <p:nvPr>
            <p:ph idx="11" type="ftr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2" name="Google Shape;82;p28"/>
          <p:cNvSpPr txBox="1"/>
          <p:nvPr>
            <p:ph idx="12" type="sldNum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9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19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Google Shape;12;p19"/>
          <p:cNvSpPr txBox="1"/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800"/>
              <a:buFont typeface="Calibri"/>
              <a:buNone/>
              <a:defRPr b="0" i="0" sz="4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9"/>
          <p:cNvSpPr txBox="1"/>
          <p:nvPr>
            <p:ph idx="1" type="body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55600" lvl="0" marL="45720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Char char=" "/>
              <a:defRPr b="0" i="0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alibri"/>
              <a:buChar char="◦"/>
              <a:defRPr b="0" i="0" sz="1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1750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9"/>
          <p:cNvSpPr txBox="1"/>
          <p:nvPr>
            <p:ph idx="10" type="dt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pic>
        <p:nvPicPr>
          <p:cNvPr id="15" name="Google Shape;15;p19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4351459" y="6387824"/>
            <a:ext cx="441081" cy="396973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19"/>
          <p:cNvSpPr txBox="1"/>
          <p:nvPr>
            <p:ph idx="12" type="sldNum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17" name="Google Shape;17;p19"/>
          <p:cNvCxnSpPr/>
          <p:nvPr/>
        </p:nvCxnSpPr>
        <p:spPr>
          <a:xfrm>
            <a:off x="895149" y="1737845"/>
            <a:ext cx="7475220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</p:cxnSp>
      <p:pic>
        <p:nvPicPr>
          <p:cNvPr id="18" name="Google Shape;18;p19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4095750" y="3000375"/>
            <a:ext cx="952500" cy="85725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"/>
          <p:cNvSpPr txBox="1"/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800"/>
              <a:buFont typeface="Calibri"/>
              <a:buNone/>
            </a:pPr>
            <a:r>
              <a:rPr lang="en-US"/>
              <a:t>MS Thesis Presentation </a:t>
            </a:r>
            <a:endParaRPr/>
          </a:p>
        </p:txBody>
      </p:sp>
      <p:sp>
        <p:nvSpPr>
          <p:cNvPr id="102" name="Google Shape;102;p1"/>
          <p:cNvSpPr txBox="1"/>
          <p:nvPr/>
        </p:nvSpPr>
        <p:spPr>
          <a:xfrm>
            <a:off x="827584" y="2576521"/>
            <a:ext cx="3744416" cy="26893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Proposal Defense  Presentation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1" marL="8001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Introduction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1" marL="8001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Literature Review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1" marL="8001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Proposed Methodology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1" marL="8001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Expected Results and Evaluation Criteria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1" marL="8001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Conclusion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1" marL="8001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Milestones Plan (Gantt Chart)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1" marL="8001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Reference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1"/>
          <p:cNvSpPr txBox="1"/>
          <p:nvPr/>
        </p:nvSpPr>
        <p:spPr>
          <a:xfrm>
            <a:off x="5048379" y="2576522"/>
            <a:ext cx="3744416" cy="26893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228600" lvl="0" marL="2286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Final Defense Presentation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1" marL="8001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Introduction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1" marL="8001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Literature Review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1" marL="8001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Problem Statement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1" marL="8001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Methodology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1" marL="8001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Implementation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1" marL="8001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Results and Evaluation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1" marL="8001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Conclusion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1" marL="8001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Misc Link (Git/Publication)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1" marL="8001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AutoNum type="arabicPeriod"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Reference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27000" lvl="1" marL="685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1"/>
          <p:cNvSpPr txBox="1"/>
          <p:nvPr/>
        </p:nvSpPr>
        <p:spPr>
          <a:xfrm>
            <a:off x="822960" y="1872664"/>
            <a:ext cx="7240043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61950" lvl="0" marL="361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presentation should contain the following sections: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1"/>
          <p:cNvSpPr txBox="1"/>
          <p:nvPr>
            <p:ph idx="10" type="dt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Tuesday, January 20, 2026</a:t>
            </a:r>
            <a:endParaRPr/>
          </a:p>
        </p:txBody>
      </p:sp>
      <p:sp>
        <p:nvSpPr>
          <p:cNvPr id="106" name="Google Shape;106;p1"/>
          <p:cNvSpPr txBox="1"/>
          <p:nvPr>
            <p:ph idx="12" type="sldNum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0"/>
          <p:cNvSpPr txBox="1"/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800"/>
              <a:buFont typeface="Calibri"/>
              <a:buNone/>
            </a:pPr>
            <a:r>
              <a:rPr lang="en-US"/>
              <a:t>Proposed Model – SRN-MiAT</a:t>
            </a:r>
            <a:endParaRPr/>
          </a:p>
        </p:txBody>
      </p:sp>
      <p:sp>
        <p:nvSpPr>
          <p:cNvPr id="176" name="Google Shape;176;p10"/>
          <p:cNvSpPr txBox="1"/>
          <p:nvPr>
            <p:ph idx="1" type="body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/>
          <a:p>
            <a:pPr indent="-91440" lvl="0" marL="9144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 "/>
            </a:pPr>
            <a:r>
              <a:rPr lang="en-US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Hybrid CNN + Transformer architecture</a:t>
            </a:r>
            <a:endParaRPr/>
          </a:p>
          <a:p>
            <a:pPr indent="-9144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Char char=" "/>
            </a:pPr>
            <a:r>
              <a:rPr lang="en-US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Multi-head self-attention encoder</a:t>
            </a:r>
            <a:endParaRPr/>
          </a:p>
          <a:p>
            <a:pPr indent="-9144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Char char=" "/>
            </a:pPr>
            <a:r>
              <a:rPr lang="en-US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Binary cross-entropy loss</a:t>
            </a:r>
            <a:endParaRPr/>
          </a:p>
        </p:txBody>
      </p:sp>
      <p:sp>
        <p:nvSpPr>
          <p:cNvPr id="177" name="Google Shape;177;p10"/>
          <p:cNvSpPr txBox="1"/>
          <p:nvPr>
            <p:ph idx="10" type="dt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Tuesday, January 20, 2026</a:t>
            </a:r>
            <a:endParaRPr/>
          </a:p>
        </p:txBody>
      </p:sp>
      <p:sp>
        <p:nvSpPr>
          <p:cNvPr id="178" name="Google Shape;178;p10"/>
          <p:cNvSpPr txBox="1"/>
          <p:nvPr>
            <p:ph idx="12" type="sldNum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1"/>
          <p:cNvSpPr txBox="1"/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800"/>
              <a:buFont typeface="Calibri"/>
              <a:buNone/>
            </a:pPr>
            <a:r>
              <a:rPr lang="en-US"/>
              <a:t>Experimental Setup</a:t>
            </a:r>
            <a:endParaRPr/>
          </a:p>
        </p:txBody>
      </p:sp>
      <p:sp>
        <p:nvSpPr>
          <p:cNvPr id="184" name="Google Shape;184;p11"/>
          <p:cNvSpPr txBox="1"/>
          <p:nvPr>
            <p:ph idx="1" type="body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/>
          <a:p>
            <a:pPr indent="-91440" lvl="0" marL="9144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 "/>
            </a:pPr>
            <a:r>
              <a:rPr lang="en-US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Train-test split: 80/20</a:t>
            </a:r>
            <a:endParaRPr/>
          </a:p>
          <a:p>
            <a:pPr indent="-9144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Char char=" "/>
            </a:pPr>
            <a:r>
              <a:rPr lang="en-US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Oversampling for class balance</a:t>
            </a:r>
            <a:endParaRPr/>
          </a:p>
          <a:p>
            <a:pPr indent="-9144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Char char=" "/>
            </a:pPr>
            <a:r>
              <a:rPr lang="en-US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Evaluation metrics: Accuracy, Precision, Recall, F1-score</a:t>
            </a:r>
            <a:endParaRPr/>
          </a:p>
        </p:txBody>
      </p:sp>
      <p:sp>
        <p:nvSpPr>
          <p:cNvPr id="185" name="Google Shape;185;p11"/>
          <p:cNvSpPr txBox="1"/>
          <p:nvPr>
            <p:ph idx="10" type="dt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Tuesday, January 20, 2026</a:t>
            </a:r>
            <a:endParaRPr/>
          </a:p>
        </p:txBody>
      </p:sp>
      <p:sp>
        <p:nvSpPr>
          <p:cNvPr id="186" name="Google Shape;186;p11"/>
          <p:cNvSpPr txBox="1"/>
          <p:nvPr>
            <p:ph idx="12" type="sldNum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2"/>
          <p:cNvSpPr txBox="1"/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800"/>
              <a:buFont typeface="Calibri"/>
              <a:buNone/>
            </a:pPr>
            <a:r>
              <a:rPr lang="en-US"/>
              <a:t>Results</a:t>
            </a:r>
            <a:endParaRPr/>
          </a:p>
        </p:txBody>
      </p:sp>
      <p:sp>
        <p:nvSpPr>
          <p:cNvPr id="192" name="Google Shape;192;p12"/>
          <p:cNvSpPr txBox="1"/>
          <p:nvPr>
            <p:ph idx="1" type="body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/>
          <a:p>
            <a:pPr indent="-91440" lvl="0" marL="9144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 "/>
            </a:pPr>
            <a:r>
              <a:rPr lang="en-US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Best accuracy achieved: 99.08%</a:t>
            </a:r>
            <a:endParaRPr/>
          </a:p>
          <a:p>
            <a:pPr indent="-9144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Char char=" "/>
            </a:pPr>
            <a:r>
              <a:rPr lang="en-US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High robustness in multi-instance settings</a:t>
            </a:r>
            <a:endParaRPr/>
          </a:p>
          <a:p>
            <a:pPr indent="-9144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Char char=" "/>
            </a:pPr>
            <a:r>
              <a:rPr lang="en-US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Low inference time suitable for real-time use</a:t>
            </a:r>
            <a:endParaRPr/>
          </a:p>
        </p:txBody>
      </p:sp>
      <p:sp>
        <p:nvSpPr>
          <p:cNvPr id="193" name="Google Shape;193;p12"/>
          <p:cNvSpPr txBox="1"/>
          <p:nvPr>
            <p:ph idx="10" type="dt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Tuesday, January 20, 2026</a:t>
            </a:r>
            <a:endParaRPr/>
          </a:p>
        </p:txBody>
      </p:sp>
      <p:sp>
        <p:nvSpPr>
          <p:cNvPr id="194" name="Google Shape;194;p12"/>
          <p:cNvSpPr txBox="1"/>
          <p:nvPr>
            <p:ph idx="12" type="sldNum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3"/>
          <p:cNvSpPr txBox="1"/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800"/>
              <a:buFont typeface="Calibri"/>
              <a:buNone/>
            </a:pPr>
            <a:r>
              <a:rPr lang="en-US" sz="48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Comparison with Existing Work</a:t>
            </a:r>
            <a:endParaRPr/>
          </a:p>
        </p:txBody>
      </p:sp>
      <p:sp>
        <p:nvSpPr>
          <p:cNvPr id="200" name="Google Shape;200;p13"/>
          <p:cNvSpPr txBox="1"/>
          <p:nvPr>
            <p:ph idx="1" type="body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/>
          <a:p>
            <a:pPr indent="-91440" lvl="0" marL="9144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 "/>
            </a:pPr>
            <a:r>
              <a:rPr lang="en-US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Outperformed SE-ResNet based methods</a:t>
            </a:r>
            <a:endParaRPr/>
          </a:p>
          <a:p>
            <a:pPr indent="-9144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Char char=" "/>
            </a:pPr>
            <a:r>
              <a:rPr lang="en-US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Improved accuracy on DeepShip-derived datasets</a:t>
            </a:r>
            <a:endParaRPr/>
          </a:p>
        </p:txBody>
      </p:sp>
      <p:sp>
        <p:nvSpPr>
          <p:cNvPr id="201" name="Google Shape;201;p13"/>
          <p:cNvSpPr txBox="1"/>
          <p:nvPr>
            <p:ph idx="10" type="dt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Tuesday, January 20, 2026</a:t>
            </a:r>
            <a:endParaRPr/>
          </a:p>
        </p:txBody>
      </p:sp>
      <p:sp>
        <p:nvSpPr>
          <p:cNvPr id="202" name="Google Shape;202;p13"/>
          <p:cNvSpPr txBox="1"/>
          <p:nvPr>
            <p:ph idx="11" type="ftr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13"/>
          <p:cNvSpPr txBox="1"/>
          <p:nvPr>
            <p:ph idx="12" type="sldNum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14"/>
          <p:cNvSpPr txBox="1"/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800"/>
              <a:buFont typeface="Calibri"/>
              <a:buNone/>
            </a:pPr>
            <a:r>
              <a:rPr lang="en-US" sz="48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Conclusion</a:t>
            </a:r>
            <a:endParaRPr/>
          </a:p>
        </p:txBody>
      </p:sp>
      <p:sp>
        <p:nvSpPr>
          <p:cNvPr id="209" name="Google Shape;209;p14"/>
          <p:cNvSpPr txBox="1"/>
          <p:nvPr>
            <p:ph idx="1" type="body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/>
          <a:p>
            <a:pPr indent="-91440" lvl="0" marL="9144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 "/>
            </a:pPr>
            <a:r>
              <a:rPr lang="en-US" sz="28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Summary of the work</a:t>
            </a:r>
            <a:endParaRPr/>
          </a:p>
        </p:txBody>
      </p:sp>
      <p:sp>
        <p:nvSpPr>
          <p:cNvPr id="210" name="Google Shape;210;p14"/>
          <p:cNvSpPr txBox="1"/>
          <p:nvPr>
            <p:ph idx="10" type="dt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Tuesday, January 20, 2026</a:t>
            </a:r>
            <a:endParaRPr/>
          </a:p>
        </p:txBody>
      </p:sp>
      <p:sp>
        <p:nvSpPr>
          <p:cNvPr id="211" name="Google Shape;211;p14"/>
          <p:cNvSpPr txBox="1"/>
          <p:nvPr>
            <p:ph idx="11" type="ftr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212;p14"/>
          <p:cNvSpPr txBox="1"/>
          <p:nvPr>
            <p:ph idx="12" type="sldNum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31"/>
          <p:cNvSpPr txBox="1"/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lang="en-US" sz="4400"/>
              <a:t>Justified Methodology Selection</a:t>
            </a:r>
            <a:r>
              <a:rPr lang="en-US" sz="48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sp>
        <p:nvSpPr>
          <p:cNvPr id="218" name="Google Shape;218;p31"/>
          <p:cNvSpPr txBox="1"/>
          <p:nvPr>
            <p:ph idx="1" type="body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/>
          <a:p>
            <a:pPr indent="-44958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lay"/>
              <a:buAutoNum type="alphaLcPeriod"/>
            </a:pPr>
            <a:r>
              <a:rPr lang="en-US" sz="2800"/>
              <a:t>Why the selected </a:t>
            </a:r>
            <a:r>
              <a:rPr b="1" lang="en-US" sz="2800"/>
              <a:t>algorithm/model/framework </a:t>
            </a:r>
            <a:r>
              <a:rPr lang="en-US" sz="2800"/>
              <a:t>is appropriate?    </a:t>
            </a:r>
            <a:endParaRPr sz="2400"/>
          </a:p>
          <a:p>
            <a:pPr indent="-44958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lay"/>
              <a:buAutoNum type="alphaLcPeriod"/>
            </a:pPr>
            <a:r>
              <a:rPr lang="en-US" sz="2800"/>
              <a:t>Why at least </a:t>
            </a:r>
            <a:r>
              <a:rPr b="1" lang="en-US" sz="2800"/>
              <a:t>two alternative approaches </a:t>
            </a:r>
            <a:r>
              <a:rPr lang="en-US" sz="2800"/>
              <a:t>were not choosen?     </a:t>
            </a:r>
            <a:r>
              <a:rPr lang="en-US" sz="2400"/>
              <a:t> </a:t>
            </a:r>
            <a:endParaRPr sz="3600"/>
          </a:p>
        </p:txBody>
      </p:sp>
      <p:sp>
        <p:nvSpPr>
          <p:cNvPr id="219" name="Google Shape;219;p31"/>
          <p:cNvSpPr txBox="1"/>
          <p:nvPr>
            <p:ph idx="10" type="dt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Tuesday, January 20, 2026</a:t>
            </a:r>
            <a:endParaRPr/>
          </a:p>
        </p:txBody>
      </p:sp>
      <p:sp>
        <p:nvSpPr>
          <p:cNvPr id="220" name="Google Shape;220;p31"/>
          <p:cNvSpPr txBox="1"/>
          <p:nvPr>
            <p:ph idx="12" type="sldNum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32"/>
          <p:cNvSpPr txBox="1"/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lang="en-US" sz="4400"/>
              <a:t>Novelty of the Work</a:t>
            </a:r>
            <a:endParaRPr/>
          </a:p>
        </p:txBody>
      </p:sp>
      <p:sp>
        <p:nvSpPr>
          <p:cNvPr id="226" name="Google Shape;226;p32"/>
          <p:cNvSpPr txBox="1"/>
          <p:nvPr>
            <p:ph idx="1" type="body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/>
          <a:p>
            <a:pPr indent="0" lvl="0" marL="762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None/>
            </a:pPr>
            <a:r>
              <a:rPr lang="en-US" sz="2400"/>
              <a:t>Enlist the key contributions of the work (bullets).    </a:t>
            </a:r>
            <a:endParaRPr sz="3000"/>
          </a:p>
        </p:txBody>
      </p:sp>
      <p:sp>
        <p:nvSpPr>
          <p:cNvPr id="227" name="Google Shape;227;p32"/>
          <p:cNvSpPr txBox="1"/>
          <p:nvPr>
            <p:ph idx="10" type="dt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Tuesday, January 20, 2026</a:t>
            </a:r>
            <a:endParaRPr/>
          </a:p>
        </p:txBody>
      </p:sp>
      <p:sp>
        <p:nvSpPr>
          <p:cNvPr id="228" name="Google Shape;228;p32"/>
          <p:cNvSpPr txBox="1"/>
          <p:nvPr>
            <p:ph idx="12" type="sldNum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33"/>
          <p:cNvSpPr txBox="1"/>
          <p:nvPr>
            <p:ph type="title"/>
          </p:nvPr>
        </p:nvSpPr>
        <p:spPr>
          <a:xfrm>
            <a:off x="475989" y="286604"/>
            <a:ext cx="7890771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34290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-US" sz="3600"/>
              <a:t>Validation &amp; Performance Metrics</a:t>
            </a:r>
            <a:endParaRPr sz="5400"/>
          </a:p>
        </p:txBody>
      </p:sp>
      <p:sp>
        <p:nvSpPr>
          <p:cNvPr id="234" name="Google Shape;234;p33"/>
          <p:cNvSpPr txBox="1"/>
          <p:nvPr>
            <p:ph idx="1" type="body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/>
          <a:p>
            <a:pPr indent="-285750" lvl="1" marL="74295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◦"/>
            </a:pPr>
            <a:r>
              <a:rPr lang="en-US" sz="2400"/>
              <a:t>Minimum </a:t>
            </a:r>
            <a:r>
              <a:rPr b="1" lang="en-US" sz="2400"/>
              <a:t>two baseline comparisons</a:t>
            </a:r>
            <a:endParaRPr sz="3600"/>
          </a:p>
          <a:p>
            <a:pPr indent="-285750" lvl="1" marL="74295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◦"/>
            </a:pPr>
            <a:r>
              <a:rPr lang="en-US" sz="2400"/>
              <a:t>Use of standard, domain-appropriate evaluation metrics</a:t>
            </a:r>
            <a:endParaRPr sz="3600"/>
          </a:p>
        </p:txBody>
      </p:sp>
      <p:sp>
        <p:nvSpPr>
          <p:cNvPr id="235" name="Google Shape;235;p33"/>
          <p:cNvSpPr txBox="1"/>
          <p:nvPr>
            <p:ph idx="10" type="dt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Tuesday, January 20, 2026</a:t>
            </a:r>
            <a:endParaRPr/>
          </a:p>
        </p:txBody>
      </p:sp>
      <p:sp>
        <p:nvSpPr>
          <p:cNvPr id="236" name="Google Shape;236;p33"/>
          <p:cNvSpPr txBox="1"/>
          <p:nvPr>
            <p:ph idx="12" type="sldNum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15"/>
          <p:cNvSpPr txBox="1"/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800"/>
              <a:buFont typeface="Calibri"/>
              <a:buNone/>
            </a:pPr>
            <a:r>
              <a:rPr lang="en-US" sz="48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Future Work</a:t>
            </a:r>
            <a:endParaRPr/>
          </a:p>
        </p:txBody>
      </p:sp>
      <p:sp>
        <p:nvSpPr>
          <p:cNvPr id="242" name="Google Shape;242;p15"/>
          <p:cNvSpPr txBox="1"/>
          <p:nvPr>
            <p:ph idx="1" type="body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/>
          <a:p>
            <a:pPr indent="-91440" lvl="0" marL="9144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 "/>
            </a:pPr>
            <a:r>
              <a:rPr lang="en-US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Lightweight transformer variants</a:t>
            </a:r>
            <a:endParaRPr/>
          </a:p>
          <a:p>
            <a:pPr indent="-9144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Char char=" "/>
            </a:pPr>
            <a:r>
              <a:rPr lang="en-US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Source separation before classification</a:t>
            </a:r>
            <a:endParaRPr/>
          </a:p>
          <a:p>
            <a:pPr indent="-9144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Char char=" "/>
            </a:pPr>
            <a:r>
              <a:rPr lang="en-US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Use of real-world multi-source acoustic data</a:t>
            </a:r>
            <a:endParaRPr/>
          </a:p>
        </p:txBody>
      </p:sp>
      <p:sp>
        <p:nvSpPr>
          <p:cNvPr id="243" name="Google Shape;243;p15"/>
          <p:cNvSpPr txBox="1"/>
          <p:nvPr>
            <p:ph idx="10" type="dt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Tuesday, January 20, 2026</a:t>
            </a:r>
            <a:endParaRPr/>
          </a:p>
        </p:txBody>
      </p:sp>
      <p:sp>
        <p:nvSpPr>
          <p:cNvPr id="244" name="Google Shape;244;p15"/>
          <p:cNvSpPr txBox="1"/>
          <p:nvPr>
            <p:ph idx="11" type="ftr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p15"/>
          <p:cNvSpPr txBox="1"/>
          <p:nvPr>
            <p:ph idx="12" type="sldNum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16"/>
          <p:cNvSpPr txBox="1"/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800"/>
              <a:buFont typeface="Calibri"/>
              <a:buNone/>
            </a:pPr>
            <a:r>
              <a:rPr lang="en-US"/>
              <a:t>Misc. Links (Git/Publication)</a:t>
            </a:r>
            <a:endParaRPr/>
          </a:p>
        </p:txBody>
      </p:sp>
      <p:sp>
        <p:nvSpPr>
          <p:cNvPr id="251" name="Google Shape;251;p16"/>
          <p:cNvSpPr txBox="1"/>
          <p:nvPr>
            <p:ph idx="1" type="body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/>
          <a:p>
            <a:pPr indent="-91440" lvl="0" marL="9144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 "/>
            </a:pPr>
            <a:r>
              <a:rPr lang="en-US"/>
              <a:t>Online link or publication information </a:t>
            </a:r>
            <a:endParaRPr/>
          </a:p>
        </p:txBody>
      </p:sp>
      <p:sp>
        <p:nvSpPr>
          <p:cNvPr id="252" name="Google Shape;252;p16"/>
          <p:cNvSpPr txBox="1"/>
          <p:nvPr>
            <p:ph idx="10" type="dt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Tuesday, January 20, 2026</a:t>
            </a:r>
            <a:endParaRPr/>
          </a:p>
        </p:txBody>
      </p:sp>
      <p:sp>
        <p:nvSpPr>
          <p:cNvPr id="253" name="Google Shape;253;p16"/>
          <p:cNvSpPr txBox="1"/>
          <p:nvPr>
            <p:ph idx="11" type="ftr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" name="Google Shape;254;p16"/>
          <p:cNvSpPr txBox="1"/>
          <p:nvPr>
            <p:ph idx="12" type="sldNum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"/>
          <p:cNvSpPr txBox="1"/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800"/>
              <a:buFont typeface="Calibri"/>
              <a:buNone/>
            </a:pPr>
            <a:r>
              <a:rPr lang="en-US" sz="48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Agenda</a:t>
            </a:r>
            <a:endParaRPr/>
          </a:p>
        </p:txBody>
      </p:sp>
      <p:sp>
        <p:nvSpPr>
          <p:cNvPr id="112" name="Google Shape;112;p2"/>
          <p:cNvSpPr txBox="1"/>
          <p:nvPr>
            <p:ph idx="1" type="body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/>
          <a:p>
            <a:pPr indent="-91440" lvl="0" marL="9144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 "/>
            </a:pPr>
            <a:r>
              <a:rPr lang="en-US"/>
              <a:t>Introduction</a:t>
            </a:r>
            <a:endParaRPr/>
          </a:p>
          <a:p>
            <a:pPr indent="-9144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Char char=" "/>
            </a:pPr>
            <a:r>
              <a:rPr lang="en-US"/>
              <a:t>Literature Review</a:t>
            </a:r>
            <a:endParaRPr/>
          </a:p>
          <a:p>
            <a:pPr indent="-9144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Char char=" "/>
            </a:pPr>
            <a:r>
              <a:rPr lang="en-US"/>
              <a:t>Problem Statement</a:t>
            </a:r>
            <a:endParaRPr/>
          </a:p>
          <a:p>
            <a:pPr indent="-9144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Char char=" "/>
            </a:pPr>
            <a:r>
              <a:rPr lang="en-US"/>
              <a:t>Methodology</a:t>
            </a:r>
            <a:endParaRPr/>
          </a:p>
          <a:p>
            <a:pPr indent="-9144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Char char=" "/>
            </a:pPr>
            <a:r>
              <a:rPr lang="en-US"/>
              <a:t>Implementation</a:t>
            </a:r>
            <a:endParaRPr/>
          </a:p>
          <a:p>
            <a:pPr indent="-9144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Char char=" "/>
            </a:pPr>
            <a:r>
              <a:rPr lang="en-US"/>
              <a:t>Results and Evaluation</a:t>
            </a:r>
            <a:endParaRPr/>
          </a:p>
          <a:p>
            <a:pPr indent="-9144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Char char=" "/>
            </a:pPr>
            <a:r>
              <a:rPr lang="en-US"/>
              <a:t>Conclusion</a:t>
            </a:r>
            <a:endParaRPr/>
          </a:p>
          <a:p>
            <a:pPr indent="-9144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Char char=" "/>
            </a:pPr>
            <a:r>
              <a:rPr lang="en-US"/>
              <a:t>Misc. Links (Git/Publication)</a:t>
            </a:r>
            <a:endParaRPr/>
          </a:p>
          <a:p>
            <a:pPr indent="-9144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Char char=" "/>
            </a:pPr>
            <a:r>
              <a:rPr lang="en-US"/>
              <a:t>Reference</a:t>
            </a:r>
            <a:endParaRPr/>
          </a:p>
          <a:p>
            <a:pPr indent="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</p:txBody>
      </p:sp>
      <p:sp>
        <p:nvSpPr>
          <p:cNvPr id="113" name="Google Shape;113;p2"/>
          <p:cNvSpPr txBox="1"/>
          <p:nvPr>
            <p:ph idx="10" type="dt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Tuesday, January 20, 2026</a:t>
            </a:r>
            <a:endParaRPr/>
          </a:p>
        </p:txBody>
      </p:sp>
      <p:sp>
        <p:nvSpPr>
          <p:cNvPr id="114" name="Google Shape;114;p2"/>
          <p:cNvSpPr txBox="1"/>
          <p:nvPr>
            <p:ph idx="12" type="sldNum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17"/>
          <p:cNvSpPr txBox="1"/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800"/>
              <a:buFont typeface="Calibri"/>
              <a:buNone/>
            </a:pPr>
            <a:r>
              <a:rPr lang="en-US"/>
              <a:t>References</a:t>
            </a:r>
            <a:endParaRPr/>
          </a:p>
        </p:txBody>
      </p:sp>
      <p:sp>
        <p:nvSpPr>
          <p:cNvPr id="260" name="Google Shape;260;p17"/>
          <p:cNvSpPr txBox="1"/>
          <p:nvPr>
            <p:ph idx="1" type="body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/>
          <a:p>
            <a:pPr indent="-91440" lvl="0" marL="9144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 "/>
            </a:pPr>
            <a:r>
              <a:rPr lang="en-US"/>
              <a:t>[1]  Survey on …</a:t>
            </a:r>
            <a:endParaRPr/>
          </a:p>
        </p:txBody>
      </p:sp>
      <p:sp>
        <p:nvSpPr>
          <p:cNvPr id="261" name="Google Shape;261;p17"/>
          <p:cNvSpPr txBox="1"/>
          <p:nvPr>
            <p:ph idx="10" type="dt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Tuesday, January 20, 2026</a:t>
            </a:r>
            <a:endParaRPr/>
          </a:p>
        </p:txBody>
      </p:sp>
      <p:sp>
        <p:nvSpPr>
          <p:cNvPr id="262" name="Google Shape;262;p17"/>
          <p:cNvSpPr txBox="1"/>
          <p:nvPr>
            <p:ph idx="11" type="ftr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3" name="Google Shape;263;p17"/>
          <p:cNvSpPr txBox="1"/>
          <p:nvPr>
            <p:ph idx="12" type="sldNum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18"/>
          <p:cNvSpPr txBox="1"/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800"/>
              <a:buFont typeface="Calibri"/>
              <a:buNone/>
            </a:pPr>
            <a:r>
              <a:rPr lang="en-US" sz="48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Questions</a:t>
            </a:r>
            <a:endParaRPr/>
          </a:p>
        </p:txBody>
      </p:sp>
      <p:sp>
        <p:nvSpPr>
          <p:cNvPr id="269" name="Google Shape;269;p18"/>
          <p:cNvSpPr txBox="1"/>
          <p:nvPr>
            <p:ph idx="1" type="body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/>
          <a:p>
            <a:pPr indent="-91440" lvl="0" marL="9144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 "/>
            </a:pPr>
            <a:r>
              <a:rPr lang="en-US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Thank You</a:t>
            </a:r>
            <a:endParaRPr/>
          </a:p>
        </p:txBody>
      </p:sp>
      <p:sp>
        <p:nvSpPr>
          <p:cNvPr id="270" name="Google Shape;270;p18"/>
          <p:cNvSpPr txBox="1"/>
          <p:nvPr>
            <p:ph idx="10" type="dt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Tuesday, January 20, 2026</a:t>
            </a:r>
            <a:endParaRPr/>
          </a:p>
        </p:txBody>
      </p:sp>
      <p:sp>
        <p:nvSpPr>
          <p:cNvPr id="271" name="Google Shape;271;p18"/>
          <p:cNvSpPr txBox="1"/>
          <p:nvPr>
            <p:ph idx="11" type="ftr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2" name="Google Shape;272;p18"/>
          <p:cNvSpPr txBox="1"/>
          <p:nvPr>
            <p:ph idx="12" type="sldNum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3"/>
          <p:cNvSpPr txBox="1"/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800"/>
              <a:buFont typeface="Calibri"/>
              <a:buNone/>
            </a:pPr>
            <a:r>
              <a:rPr lang="en-US" sz="48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Introduction</a:t>
            </a:r>
            <a:endParaRPr/>
          </a:p>
        </p:txBody>
      </p:sp>
      <p:sp>
        <p:nvSpPr>
          <p:cNvPr id="120" name="Google Shape;120;p3"/>
          <p:cNvSpPr txBox="1"/>
          <p:nvPr>
            <p:ph idx="1" type="body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/>
          <a:p>
            <a:pPr indent="-91440" lvl="0" marL="9144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 "/>
            </a:pPr>
            <a:r>
              <a:rPr lang="en-US"/>
              <a:t>Underwater acoustic environments</a:t>
            </a:r>
            <a:endParaRPr/>
          </a:p>
          <a:p>
            <a:pPr indent="-9144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Char char=" "/>
            </a:pPr>
            <a:r>
              <a:rPr lang="en-US"/>
              <a:t>Sources: Marine animals, environment, vessels</a:t>
            </a:r>
            <a:endParaRPr/>
          </a:p>
          <a:p>
            <a:pPr indent="-9144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Char char=" "/>
            </a:pPr>
            <a:r>
              <a:rPr lang="en-US"/>
              <a:t>Importance of underwater acoustic target recognition (UATR)</a:t>
            </a:r>
            <a:endParaRPr/>
          </a:p>
        </p:txBody>
      </p:sp>
      <p:sp>
        <p:nvSpPr>
          <p:cNvPr id="121" name="Google Shape;121;p3"/>
          <p:cNvSpPr txBox="1"/>
          <p:nvPr>
            <p:ph idx="10" type="dt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Tuesday, January 20, 2026</a:t>
            </a:r>
            <a:endParaRPr/>
          </a:p>
        </p:txBody>
      </p:sp>
      <p:sp>
        <p:nvSpPr>
          <p:cNvPr id="122" name="Google Shape;122;p3"/>
          <p:cNvSpPr txBox="1"/>
          <p:nvPr>
            <p:ph idx="12" type="sldNum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4"/>
          <p:cNvSpPr txBox="1"/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800"/>
              <a:buFont typeface="Calibri"/>
              <a:buNone/>
            </a:pPr>
            <a:r>
              <a:rPr lang="en-US" sz="48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Importance of UATR Systems</a:t>
            </a:r>
            <a:endParaRPr/>
          </a:p>
        </p:txBody>
      </p:sp>
      <p:sp>
        <p:nvSpPr>
          <p:cNvPr id="128" name="Google Shape;128;p4"/>
          <p:cNvSpPr txBox="1"/>
          <p:nvPr>
            <p:ph idx="1" type="body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/>
          <a:p>
            <a:pPr indent="-91440" lvl="0" marL="9144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 "/>
            </a:pPr>
            <a:r>
              <a:rPr lang="en-US"/>
              <a:t>Environmental monitoring</a:t>
            </a:r>
            <a:endParaRPr/>
          </a:p>
          <a:p>
            <a:pPr indent="-9144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Char char=" "/>
            </a:pPr>
            <a:r>
              <a:rPr lang="en-US"/>
              <a:t>Scientific exploration</a:t>
            </a:r>
            <a:endParaRPr/>
          </a:p>
        </p:txBody>
      </p:sp>
      <p:sp>
        <p:nvSpPr>
          <p:cNvPr id="129" name="Google Shape;129;p4"/>
          <p:cNvSpPr txBox="1"/>
          <p:nvPr>
            <p:ph idx="10" type="dt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Tuesday, January 20, 2026</a:t>
            </a:r>
            <a:endParaRPr/>
          </a:p>
        </p:txBody>
      </p:sp>
      <p:sp>
        <p:nvSpPr>
          <p:cNvPr id="130" name="Google Shape;130;p4"/>
          <p:cNvSpPr txBox="1"/>
          <p:nvPr>
            <p:ph idx="12" type="sldNum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5"/>
          <p:cNvSpPr txBox="1"/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800"/>
              <a:buFont typeface="Calibri"/>
              <a:buNone/>
            </a:pPr>
            <a:r>
              <a:rPr lang="en-US" sz="48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Literature Review</a:t>
            </a:r>
            <a:endParaRPr/>
          </a:p>
        </p:txBody>
      </p:sp>
      <p:sp>
        <p:nvSpPr>
          <p:cNvPr id="136" name="Google Shape;136;p5"/>
          <p:cNvSpPr txBox="1"/>
          <p:nvPr>
            <p:ph idx="1" type="body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/>
          <a:p>
            <a:pPr indent="-91440" lvl="0" marL="9144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 "/>
            </a:pPr>
            <a:r>
              <a:rPr lang="en-US"/>
              <a:t>DWSTr – CNN + Transformer</a:t>
            </a:r>
            <a:endParaRPr/>
          </a:p>
          <a:p>
            <a:pPr indent="-9144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Char char=" "/>
            </a:pPr>
            <a:r>
              <a:rPr lang="en-US"/>
              <a:t>Mobile-ViT based UATR</a:t>
            </a:r>
            <a:endParaRPr/>
          </a:p>
          <a:p>
            <a:pPr indent="-9144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Char char=" "/>
            </a:pPr>
            <a:r>
              <a:rPr lang="en-US"/>
              <a:t>Swin Transformer with feature fusion</a:t>
            </a:r>
            <a:endParaRPr/>
          </a:p>
          <a:p>
            <a:pPr indent="-9144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Char char=" "/>
            </a:pPr>
            <a:r>
              <a:rPr lang="en-US"/>
              <a:t>Channel attention based ResNet models</a:t>
            </a:r>
            <a:endParaRPr/>
          </a:p>
        </p:txBody>
      </p:sp>
      <p:sp>
        <p:nvSpPr>
          <p:cNvPr id="137" name="Google Shape;137;p5"/>
          <p:cNvSpPr txBox="1"/>
          <p:nvPr>
            <p:ph idx="10" type="dt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Tuesday, January 20, 2026</a:t>
            </a:r>
            <a:endParaRPr/>
          </a:p>
        </p:txBody>
      </p:sp>
      <p:sp>
        <p:nvSpPr>
          <p:cNvPr id="138" name="Google Shape;138;p5"/>
          <p:cNvSpPr txBox="1"/>
          <p:nvPr>
            <p:ph idx="12" type="sldNum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6"/>
          <p:cNvSpPr txBox="1"/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800"/>
              <a:buFont typeface="Calibri"/>
              <a:buNone/>
            </a:pPr>
            <a:r>
              <a:rPr lang="en-US" sz="48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Problem Statement</a:t>
            </a:r>
            <a:endParaRPr/>
          </a:p>
        </p:txBody>
      </p:sp>
      <p:sp>
        <p:nvSpPr>
          <p:cNvPr id="144" name="Google Shape;144;p6"/>
          <p:cNvSpPr txBox="1"/>
          <p:nvPr>
            <p:ph idx="1" type="body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 fontScale="70000" lnSpcReduction="10000"/>
          </a:bodyPr>
          <a:lstStyle/>
          <a:p>
            <a:pPr indent="-88900" lvl="0" marL="9144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Char char=" "/>
            </a:pPr>
            <a:r>
              <a:rPr lang="en-US"/>
              <a:t>Traditional systems fail in multi-vessel environments</a:t>
            </a:r>
            <a:endParaRPr/>
          </a:p>
          <a:p>
            <a:pPr indent="-8890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ct val="100000"/>
              <a:buChar char=" "/>
            </a:pPr>
            <a:r>
              <a:rPr lang="en-US"/>
              <a:t>Overlapping acoustic signals</a:t>
            </a:r>
            <a:endParaRPr/>
          </a:p>
          <a:p>
            <a:pPr indent="-8890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ct val="100000"/>
              <a:buChar char=" "/>
            </a:pPr>
            <a:r>
              <a:rPr lang="en-US"/>
              <a:t>Need for multi-instance learning approach</a:t>
            </a:r>
            <a:endParaRPr/>
          </a:p>
          <a:p>
            <a:pPr indent="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ct val="100000"/>
              <a:buNone/>
            </a:pPr>
            <a:r>
              <a:t/>
            </a:r>
            <a:endParaRPr/>
          </a:p>
          <a:p>
            <a:pPr indent="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ct val="1000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ct val="100000"/>
              <a:buNone/>
            </a:pPr>
            <a:r>
              <a:rPr b="1" lang="en-US" sz="1800" u="sng"/>
              <a:t>Research Gap Identification Statement</a:t>
            </a:r>
            <a:endParaRPr/>
          </a:p>
          <a:p>
            <a:pPr indent="0" lvl="0" marL="0" rtl="0" algn="ctr">
              <a:lnSpc>
                <a:spcPct val="200000"/>
              </a:lnSpc>
              <a:spcBef>
                <a:spcPts val="1400"/>
              </a:spcBef>
              <a:spcAft>
                <a:spcPts val="0"/>
              </a:spcAft>
              <a:buSzPct val="112500"/>
              <a:buNone/>
            </a:pPr>
            <a:r>
              <a:t/>
            </a:r>
            <a:endParaRPr b="1" sz="1600"/>
          </a:p>
          <a:p>
            <a:pPr indent="0" lvl="0" marL="254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61110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 </a:t>
            </a: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Existing studies mainly address [</a:t>
            </a: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is known</a:t>
            </a: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], but lack focus on [</a:t>
            </a: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specific gap or limitation</a:t>
            </a: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]. This study aims to address this gap by examining [</a:t>
            </a: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this research investigates</a:t>
            </a: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]”.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200000"/>
              </a:lnSpc>
              <a:spcBef>
                <a:spcPts val="1400"/>
              </a:spcBef>
              <a:spcAft>
                <a:spcPts val="0"/>
              </a:spcAft>
              <a:buSzPct val="112500"/>
              <a:buNone/>
            </a:pPr>
            <a:r>
              <a:t/>
            </a:r>
            <a:endParaRPr b="1" sz="1600"/>
          </a:p>
          <a:p>
            <a:pPr indent="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ct val="100000"/>
              <a:buNone/>
            </a:pPr>
            <a:r>
              <a:t/>
            </a:r>
            <a:endParaRPr/>
          </a:p>
        </p:txBody>
      </p:sp>
      <p:sp>
        <p:nvSpPr>
          <p:cNvPr id="145" name="Google Shape;145;p6"/>
          <p:cNvSpPr txBox="1"/>
          <p:nvPr>
            <p:ph idx="10" type="dt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Tuesday, January 20, 2026</a:t>
            </a:r>
            <a:endParaRPr/>
          </a:p>
        </p:txBody>
      </p:sp>
      <p:sp>
        <p:nvSpPr>
          <p:cNvPr id="146" name="Google Shape;146;p6"/>
          <p:cNvSpPr txBox="1"/>
          <p:nvPr>
            <p:ph idx="12" type="sldNum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7"/>
          <p:cNvSpPr txBox="1"/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800"/>
              <a:buFont typeface="Calibri"/>
              <a:buNone/>
            </a:pPr>
            <a:r>
              <a:rPr lang="en-US" sz="48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Proposed Solution</a:t>
            </a:r>
            <a:endParaRPr/>
          </a:p>
        </p:txBody>
      </p:sp>
      <p:sp>
        <p:nvSpPr>
          <p:cNvPr id="152" name="Google Shape;152;p7"/>
          <p:cNvSpPr txBox="1"/>
          <p:nvPr>
            <p:ph idx="1" type="body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/>
          <a:p>
            <a:pPr indent="-91440" lvl="0" marL="9144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 "/>
            </a:pPr>
            <a:r>
              <a:rPr lang="en-US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Multi-instance learning using Transformer encoder</a:t>
            </a:r>
            <a:endParaRPr/>
          </a:p>
          <a:p>
            <a:pPr indent="-9144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Char char=" "/>
            </a:pPr>
            <a:r>
              <a:rPr lang="en-US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Robust classification under overlapping ship noise</a:t>
            </a:r>
            <a:endParaRPr/>
          </a:p>
          <a:p>
            <a:pPr indent="-9144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Char char=" "/>
            </a:pPr>
            <a:r>
              <a:rPr lang="en-US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Scalable and real-world applicable framework</a:t>
            </a:r>
            <a:endParaRPr/>
          </a:p>
        </p:txBody>
      </p:sp>
      <p:sp>
        <p:nvSpPr>
          <p:cNvPr id="153" name="Google Shape;153;p7"/>
          <p:cNvSpPr txBox="1"/>
          <p:nvPr>
            <p:ph idx="10" type="dt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Tuesday, January 20, 2026</a:t>
            </a:r>
            <a:endParaRPr/>
          </a:p>
        </p:txBody>
      </p:sp>
      <p:sp>
        <p:nvSpPr>
          <p:cNvPr id="154" name="Google Shape;154;p7"/>
          <p:cNvSpPr txBox="1"/>
          <p:nvPr>
            <p:ph idx="12" type="sldNum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8"/>
          <p:cNvSpPr txBox="1"/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800"/>
              <a:buFont typeface="Calibri"/>
              <a:buNone/>
            </a:pPr>
            <a:r>
              <a:rPr lang="en-US"/>
              <a:t>Datasets</a:t>
            </a:r>
            <a:endParaRPr/>
          </a:p>
        </p:txBody>
      </p:sp>
      <p:sp>
        <p:nvSpPr>
          <p:cNvPr id="160" name="Google Shape;160;p8"/>
          <p:cNvSpPr txBox="1"/>
          <p:nvPr>
            <p:ph idx="1" type="body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/>
          <a:p>
            <a:pPr indent="-91440" lvl="0" marL="9144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 "/>
            </a:pPr>
            <a:r>
              <a:rPr lang="en-US"/>
              <a:t>Dataset intro</a:t>
            </a:r>
            <a:endParaRPr/>
          </a:p>
          <a:p>
            <a:pPr indent="-9144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Char char=" "/>
            </a:pPr>
            <a:r>
              <a:rPr lang="en-US"/>
              <a:t>Preprocessing</a:t>
            </a:r>
            <a:endParaRPr/>
          </a:p>
          <a:p>
            <a:pPr indent="-9144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Char char=" "/>
            </a:pPr>
            <a:r>
              <a:rPr lang="en-US"/>
              <a:t>Resampling, normalization, slicing</a:t>
            </a:r>
            <a:endParaRPr/>
          </a:p>
          <a:p>
            <a:pPr indent="-9144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Char char=" "/>
            </a:pPr>
            <a:r>
              <a:rPr lang="en-US"/>
              <a:t>Audio merging for multi-instance simulation</a:t>
            </a:r>
            <a:endParaRPr/>
          </a:p>
        </p:txBody>
      </p:sp>
      <p:sp>
        <p:nvSpPr>
          <p:cNvPr id="161" name="Google Shape;161;p8"/>
          <p:cNvSpPr txBox="1"/>
          <p:nvPr>
            <p:ph idx="10" type="dt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Tuesday, January 20, 2026</a:t>
            </a:r>
            <a:endParaRPr/>
          </a:p>
        </p:txBody>
      </p:sp>
      <p:sp>
        <p:nvSpPr>
          <p:cNvPr id="162" name="Google Shape;162;p8"/>
          <p:cNvSpPr txBox="1"/>
          <p:nvPr>
            <p:ph idx="12" type="sldNum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9"/>
          <p:cNvSpPr txBox="1"/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800"/>
              <a:buFont typeface="Calibri"/>
              <a:buNone/>
            </a:pPr>
            <a:r>
              <a:rPr lang="en-US" sz="48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Feature Extraction</a:t>
            </a:r>
            <a:endParaRPr/>
          </a:p>
        </p:txBody>
      </p:sp>
      <p:sp>
        <p:nvSpPr>
          <p:cNvPr id="168" name="Google Shape;168;p9"/>
          <p:cNvSpPr txBox="1"/>
          <p:nvPr>
            <p:ph idx="1" type="body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/>
          <a:p>
            <a:pPr indent="-91440" lvl="0" marL="9144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 "/>
            </a:pPr>
            <a:r>
              <a:rPr lang="en-US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Mel-spectrogram generation</a:t>
            </a:r>
            <a:endParaRPr/>
          </a:p>
          <a:p>
            <a:pPr indent="-9144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Char char=" "/>
            </a:pPr>
            <a:r>
              <a:rPr lang="en-US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128 frequency bins</a:t>
            </a:r>
            <a:endParaRPr/>
          </a:p>
          <a:p>
            <a:pPr indent="-9144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Char char=" "/>
            </a:pPr>
            <a:r>
              <a:rPr lang="en-US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94 time frames</a:t>
            </a:r>
            <a:endParaRPr/>
          </a:p>
        </p:txBody>
      </p:sp>
      <p:sp>
        <p:nvSpPr>
          <p:cNvPr id="169" name="Google Shape;169;p9"/>
          <p:cNvSpPr txBox="1"/>
          <p:nvPr>
            <p:ph idx="10" type="dt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Tuesday, January 20, 2026</a:t>
            </a:r>
            <a:endParaRPr/>
          </a:p>
        </p:txBody>
      </p:sp>
      <p:sp>
        <p:nvSpPr>
          <p:cNvPr id="170" name="Google Shape;170;p9"/>
          <p:cNvSpPr txBox="1"/>
          <p:nvPr>
            <p:ph idx="12" type="sldNum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Retrospect">
  <a:themeElements>
    <a:clrScheme name="Blue Warm">
      <a:dk1>
        <a:srgbClr val="000000"/>
      </a:dk1>
      <a:lt1>
        <a:srgbClr val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2013-01-27T09:14:16Z</dcterms:created>
</cp:coreProperties>
</file>